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9"/>
  </p:notesMasterIdLst>
  <p:sldIdLst>
    <p:sldId id="256" r:id="rId6"/>
    <p:sldId id="312" r:id="rId7"/>
    <p:sldId id="293" r:id="rId8"/>
    <p:sldId id="378" r:id="rId9"/>
    <p:sldId id="368" r:id="rId10"/>
    <p:sldId id="373" r:id="rId11"/>
    <p:sldId id="374" r:id="rId12"/>
    <p:sldId id="379" r:id="rId13"/>
    <p:sldId id="380" r:id="rId14"/>
    <p:sldId id="376" r:id="rId15"/>
    <p:sldId id="377" r:id="rId16"/>
    <p:sldId id="375" r:id="rId17"/>
    <p:sldId id="3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420253-9834-D587-4096-1C93931547C5}" name="Layla Freeborn" initials="LF" userId="S::lafr9499@colorado.edu::f1c90044-c8ab-43c3-83b6-557d673548a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42"/>
    <p:restoredTop sz="84939"/>
  </p:normalViewPr>
  <p:slideViewPr>
    <p:cSldViewPr snapToGrid="0">
      <p:cViewPr varScale="1">
        <p:scale>
          <a:sx n="146" d="100"/>
          <a:sy n="146" d="100"/>
        </p:scale>
        <p:origin x="19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GH200s!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 err="1"/>
              <a:t>ViTs</a:t>
            </a:r>
            <a:r>
              <a:rPr lang="en-US" dirty="0"/>
              <a:t>, 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can you run on the GH200s?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provide: </a:t>
            </a:r>
            <a:r>
              <a:rPr lang="en-US" sz="2600" dirty="0"/>
              <a:t>I am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3429000"/>
            <a:ext cx="5621383" cy="187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684167" y="1550200"/>
            <a:ext cx="37925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Session Overview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49"/>
          </a:xfrm>
        </p:spPr>
        <p:txBody>
          <a:bodyPr>
            <a:normAutofit/>
          </a:bodyPr>
          <a:lstStyle/>
          <a:p>
            <a:r>
              <a:rPr lang="en-US" sz="4000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12051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203" y="2542000"/>
            <a:ext cx="5618634" cy="2576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6659879" y="5005302"/>
            <a:ext cx="4754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Image provided by https://</a:t>
            </a:r>
            <a:r>
              <a:rPr lang="en-US" sz="1200" dirty="0" err="1"/>
              <a:t>resources.nvidia.com</a:t>
            </a:r>
            <a:r>
              <a:rPr lang="en-US" sz="1200" dirty="0"/>
              <a:t>/</a:t>
            </a:r>
            <a:r>
              <a:rPr lang="en-US" sz="1200" dirty="0" err="1"/>
              <a:t>en</a:t>
            </a:r>
            <a:r>
              <a:rPr lang="en-US" sz="1200" dirty="0"/>
              <a:t>-us-grace-</a:t>
            </a:r>
            <a:r>
              <a:rPr lang="en-US" sz="1200" dirty="0" err="1"/>
              <a:t>cpu</a:t>
            </a:r>
            <a:r>
              <a:rPr lang="en-US" sz="1200" dirty="0"/>
              <a:t>/</a:t>
            </a:r>
            <a:r>
              <a:rPr lang="en-US" sz="1200" dirty="0" err="1"/>
              <a:t>nvidia</a:t>
            </a:r>
            <a:r>
              <a:rPr lang="en-US" sz="1200" dirty="0"/>
              <a:t>-grace-hopper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C7F6B8-DB01-B9DE-61D8-8C4836D98A76}"/>
              </a:ext>
            </a:extLst>
          </p:cNvPr>
          <p:cNvSpPr txBox="1"/>
          <p:nvPr/>
        </p:nvSpPr>
        <p:spPr>
          <a:xfrm>
            <a:off x="838200" y="2496923"/>
            <a:ext cx="48223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Ideal for workloads that utilize the CPU and GPU to a high degree and require a large amount of memory </a:t>
            </a:r>
          </a:p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Although powerful, the Arm-based CPU can present support challenges</a:t>
            </a:r>
          </a:p>
          <a:p>
            <a:pPr marL="742950" lvl="1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HPC systems often have software built only for x86_64 architectures  </a:t>
            </a:r>
          </a:p>
          <a:p>
            <a:pPr marL="742950" lvl="1" indent="-285750">
              <a:spcAft>
                <a:spcPts val="12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Utilizing the full capabilities can require CUDA code changes</a:t>
            </a:r>
          </a:p>
        </p:txBody>
      </p:sp>
    </p:spTree>
    <p:extLst>
      <p:ext uri="{BB962C8B-B14F-4D97-AF65-F5344CB8AC3E}">
        <p14:creationId xmlns:p14="http://schemas.microsoft.com/office/powerpoint/2010/main" val="3960580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sz="4000" dirty="0"/>
              <a:t>GH200 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 and Arm-based processors, we opted for a curated and paired-down software stack.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5564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their existing GPU workflows met the following criteria: </a:t>
            </a:r>
          </a:p>
          <a:p>
            <a:pPr lvl="1"/>
            <a:r>
              <a:rPr lang="en-US" sz="2200" dirty="0"/>
              <a:t>Peak GPU usage was roughly half the size of the VRAM</a:t>
            </a:r>
          </a:p>
          <a:p>
            <a:pPr lvl="1"/>
            <a:r>
              <a:rPr lang="en-US" sz="2200" dirty="0"/>
              <a:t>Peak CPU utilization was at least 70%</a:t>
            </a:r>
          </a:p>
          <a:p>
            <a:pPr lvl="2"/>
            <a:r>
              <a:rPr lang="en-US" sz="1800" dirty="0"/>
              <a:t>Exceptions were made for applications that required the large amount of available RAM</a:t>
            </a:r>
          </a:p>
          <a:p>
            <a:pPr lvl="1"/>
            <a:r>
              <a:rPr lang="en-US" sz="2200" dirty="0"/>
              <a:t>Software utilized was available for the GH200s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B0DF1-F1F8-5AAE-0A7D-891D930D8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CF1BD-9395-7FD0-5664-AB36BA182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 cont.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EBBA0-E84E-3E16-AD14-2546CFE2F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6254"/>
            <a:ext cx="10291355" cy="417594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2600" dirty="0"/>
              <a:t>Once approved, we</a:t>
            </a:r>
          </a:p>
          <a:p>
            <a:r>
              <a:rPr lang="en-US" sz="2600" dirty="0"/>
              <a:t>Installed all necessary software and ran a trimmed-down version of the user’s code </a:t>
            </a:r>
          </a:p>
          <a:p>
            <a:r>
              <a:rPr lang="en-US" sz="2600" dirty="0"/>
              <a:t>Added users to the provided reservation</a:t>
            </a:r>
          </a:p>
          <a:p>
            <a:pPr lvl="1"/>
            <a:r>
              <a:rPr lang="en-US" sz="2200" dirty="0"/>
              <a:t>Enabled us to use established QoS and provide access only to approved users</a:t>
            </a:r>
          </a:p>
          <a:p>
            <a:r>
              <a:rPr lang="en-US" sz="2600" dirty="0"/>
              <a:t>Created an allocation specific to the user</a:t>
            </a:r>
          </a:p>
          <a:p>
            <a:pPr lvl="1"/>
            <a:r>
              <a:rPr lang="en-US" sz="2200" dirty="0"/>
              <a:t>Facilitated easier analysis of hardware usage </a:t>
            </a:r>
          </a:p>
          <a:p>
            <a:r>
              <a:rPr lang="en-US" sz="2600" dirty="0"/>
              <a:t>Onboarded the user to the node</a:t>
            </a:r>
          </a:p>
          <a:p>
            <a:pPr lvl="1"/>
            <a:r>
              <a:rPr lang="en-US" sz="2200" dirty="0"/>
              <a:t>Provided them information on how to run on the node and how to install their own software </a:t>
            </a:r>
          </a:p>
          <a:p>
            <a:r>
              <a:rPr lang="en-US" sz="2600" dirty="0"/>
              <a:t>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6A00C-5567-7542-1FE8-C5188389A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3CB1C3-CC55-50F6-A8C9-8992C652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7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81562-2B21-7461-1377-6AF333340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A8A65-DFD7-9C4F-CE13-8DC169FCB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15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Common support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6F57D-B7DA-1DA9-B79F-B7C94CBDA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7"/>
            <a:ext cx="10515600" cy="4311558"/>
          </a:xfrm>
        </p:spPr>
        <p:txBody>
          <a:bodyPr>
            <a:normAutofit/>
          </a:bodyPr>
          <a:lstStyle/>
          <a:p>
            <a:r>
              <a:rPr lang="en-US" dirty="0"/>
              <a:t>Creation of Mamba environments and compatible containers </a:t>
            </a:r>
          </a:p>
          <a:p>
            <a:r>
              <a:rPr lang="en-US" dirty="0"/>
              <a:t>Informing users on how to move data to the local SSD </a:t>
            </a:r>
          </a:p>
          <a:p>
            <a:pPr lvl="1"/>
            <a:r>
              <a:rPr lang="en-US" dirty="0"/>
              <a:t>Most users had only used our general filesystems</a:t>
            </a:r>
          </a:p>
          <a:p>
            <a:r>
              <a:rPr lang="en-US" dirty="0"/>
              <a:t>Help users understand memory consumption </a:t>
            </a:r>
          </a:p>
          <a:p>
            <a:pPr lvl="1"/>
            <a:r>
              <a:rPr lang="en-US" dirty="0"/>
              <a:t>Several users were pushing the nodes to their limit and needed to know how to monitor memory usage (e.g. “</a:t>
            </a:r>
            <a:r>
              <a:rPr lang="en-US" dirty="0" err="1"/>
              <a:t>nvidia-smi</a:t>
            </a:r>
            <a:r>
              <a:rPr lang="en-US" dirty="0"/>
              <a:t>”, “free -m”)</a:t>
            </a:r>
          </a:p>
          <a:p>
            <a:r>
              <a:rPr lang="en-US" dirty="0"/>
              <a:t>Explaining architectural differences </a:t>
            </a:r>
          </a:p>
          <a:p>
            <a:pPr lvl="1"/>
            <a:r>
              <a:rPr lang="en-US" dirty="0"/>
              <a:t>Many users found it difficult to understand why we needed to install different software than they were already using and why some software was unavailable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D6E0E-39C2-347A-EF4D-5948782B5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D1CC7-C84E-212A-959C-E4C6394C1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096364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30373</TotalTime>
  <Words>914</Words>
  <Application>Microsoft Macintosh PowerPoint</Application>
  <PresentationFormat>Widescreen</PresentationFormat>
  <Paragraphs>120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Facilitating Research on the NVIDIA Grace Hopper Superchip: The CU Boulder Research Computing Experience </vt:lpstr>
      <vt:lpstr>Facilitating Research on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Beta testing phase cont. </vt:lpstr>
      <vt:lpstr>Common support tasks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80</cp:revision>
  <dcterms:created xsi:type="dcterms:W3CDTF">2023-01-13T17:07:22Z</dcterms:created>
  <dcterms:modified xsi:type="dcterms:W3CDTF">2025-05-14T22:00:08Z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